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Play"/>
      <p:regular r:id="rId45"/>
      <p:bold r:id="rId46"/>
    </p:embeddedFont>
    <p:embeddedFont>
      <p:font typeface="Helvetica Neue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Play-bold.fntdata"/><Relationship Id="rId45" Type="http://schemas.openxmlformats.org/officeDocument/2006/relationships/font" Target="fonts/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HelveticaNeue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87341b97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887341b974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8f36d354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8f36d35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8f36d354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8f36d354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8f36d35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8f36d35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\phi(\mathbf{m}, \mathbf{Z}) = \| \mathbf{W}_d (F(\mathbf{m}) - \mathbf{d}_{obs}) \|^2 + \alpha \sum_{i=1}^{N_{\text{cells}}} \sum_{j=1}^{N_{\text{classes}}} z_{ij} (\mathbf{m}_i^{k+1} - c_j)^2 + \eta \sum_{j=1}^{N_{\text{classes}}} |\nabla \mathbf{Z}_j|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\mathbf{m}^{k+1} = \min_{\mathbf{m}} \;\left\| \mathbf{W}_d (F(\mathbf{m}) - \mathbf{d}_{\text{obs}}) \right\|^2  + \gamma \sum_{i=1}^{N_{\text{cells}}} \sum_{j=1}^{N_{\text{classes}}} z_{ij} (\mathbf{m}_i - c_j)^2 + \frac{\delta}{\lambda} \left\| \mathbf{m} - \mathbf{s} + \mathbf{u} \right\|^2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91f37a8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91f37a8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\min_{\mathbf{m},</a:t>
            </a:r>
            <a:r>
              <a:rPr lang="en-GB">
                <a:solidFill>
                  <a:schemeClr val="dk1"/>
                </a:solidFill>
              </a:rPr>
              <a:t>\mathbf{Z}</a:t>
            </a:r>
            <a:r>
              <a:rPr lang="en-GB"/>
              <a:t> } \; h(\mathbf{m}) + r(\mathbf{Z}) \;\; \text{s.t} </a:t>
            </a:r>
            <a:r>
              <a:rPr lang="en-GB">
                <a:solidFill>
                  <a:schemeClr val="dk1"/>
                </a:solidFill>
              </a:rPr>
              <a:t>\mathbf{m} = s(\mathbf{Z})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9c1899fd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79c1899fd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\mathbf{m}^{k+1} = \min_{\mathbf{m}} f(\mathbf{m}) + \frac{\rho}{2} \| \mathbf{m} - \mathbf{s}(\mathbf{Z}^k) + \mathbf{u}^k \|^2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\mathbf{Z}^{k+1} = \min_{\mathbf{Z}} g(\mathbf{Z}) + \frac{\rho}{2} \| \mathbf{m}^{k+1} - \mathbf{s}(\mathbf{Z}) + \mathbf{u}^k \|^2_2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\mathbf{u}^{k+1} = \mathbf{u}^k + \rho (\mathbf{m}^{k+1} - \mathbf{s}(\mathbf{Z}^{k+1}))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91f37a8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91f37a8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\mathcal{L} (\mathbf{m}, \mathbf{Z}, \mathbf{u}) =  \| \mathbf{W}_d (F(\mathbf{m}) - \mathbf{d}_{obs}) \|^2_2 + \alpha \sum_{i=1}^{N_{\text{cells}}} \sum_{j=1}^{N_{\text{classes}}} z_{ij} (m_i - c_j)^2 + \eta \sum_{j=1}^{N_{\text{classes}}} |\nabla \mathbf{Z}_j| + \rho \| \mathbf{m} - \mathbf{s} + \mathbf{u} \|^2_2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64c29b917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64c29b91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\mathbf{m}^{k+1} = \| \mathbf{W}_d (F(\mathbf{m}) - \mathbf{d}_{obs}) \|^2_2 + \alpha \sum_{i=1}^{N_{\text{cells}}} \sum_{j=1}^{N_{\text{classes}}} z^k_{ij} (m_i - c_j)^2 + \rho \| \mathbf{m} - \mathbf{s}(\mathbf{Z}^k) + \mathbf{u}^k \|^2_2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\mathbf{Z}^{k+1} = \alpha \sum_{i=1}^{N_{\text{cells}}} \sum_{j=1}^{N_{\text{classes}}} z_{ij} (m^{k+1}_i - c_j)^2 + \eta \sum_{j=1}^{N_{\text{classes}}} |\nabla \mathbf{Z}_j| + \rho \| \mathbf{m}^{k+1} - \mathbf{s}(\mathbf{Z}) + \mathbf{u}^k \|^2_2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64c29b917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64c29b917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\min_x \; G(x) + F(Kx)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91f37a86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91f37a86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\min_x \; G(x) + F(Kx)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64c29b917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64c29b917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\min_{\mathbf{Z}} \; \max_{\mathbf{y}} \; G(\mathbf{Z}) + \langle \nabla \mathbf{Z}, \mathbf{y} \rangle - F^*(\mathbf{y})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845297a7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845297a7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As a geophysicist, we have, most commonly geologists, who come to us with some geology setting they would like to investigate. We then collect data, and get, hopefully, a nice inversion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With this we need to communicate questions such as what is the dip, what depth to unconformity. Or even volume estimates in monitoring leeching.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8f36d3544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8f36d3544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\mathbf{y}^{k+1} &amp;= \operatorname{prox}_{\mu F^*} \left( \mathbf{y}^k + \mu \nabla \bar{\mathbf{Z}}^k \right)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\mathbf{Z}^{k+1} &amp;= \operatorname{prox}_{\tau G} \left( \mathbf{Z}^k - \tau \nabla \mathbf{y}^{k+1} \right)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\bar{\mathbf{Z}}^{k+1} &amp;= \mathbf{Z}^{k+1} + \theta \left( \mathbf{Z}^{k+1} - \mathbf{Z}^k \right)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8f36d354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8f36d354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7261116c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7261116c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91f37a86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91f37a86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\mathbf{Z}^{k+1} = \min_{\mathbf{Z}} \;\alpha \sum_{i=1}^{N_{\text{cells}}} \sum_{j=1}^{N_{\text{classes}}} z_{ij} (m^{k+1}_i - c_j)^2 + \epsilon \sum_{i=1}^{N_{\text{cells}}} \sum_{j=1}^{N_{\text{classes}}} z_{ij}\log(z_{ij}) + \rho \| \mathbf{m}^{k+1} - \mathbf{s}(\mathbf{Z}) + \mathbf{u}^k \|^2_2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91f37a86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91f37a86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91f37a86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91f37a86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Iterations only involve multiplications and can be made efficient offloading to the GPU or packages like Numba.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u^{(k+1)} &amp;= \frac{1}{K v^{(k)}},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v^{(k+1)} &amp;= \frac{1}{K^T u^{(k+1)}}.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K_{ij} = \exp\left( -\frac{(m_i - c_j)^2}{\epsilon} \right)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91f37a86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91f37a86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732e6c87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732e6c87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6845297a7e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6845297a7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91f37a8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591f37a8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40-65 degree dipping to SE (Shannon Dee, 2017)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845297a7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845297a7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With this we need to communicate questions such as what is the dip, what depth to unconformity. Or even volume estimates in monitoring leeching.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91f37a86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591f37a86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70d06d3d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70d06d3d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420428c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6420428c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d06d3d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d06d3d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6420428c7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6420428c7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718745b0d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718745b0d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With this we need to communicate questions such as what is the dip, what depth to unconformity. Or even volume estimates in monitoring leeching.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8745b0d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718745b0d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762f07842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762f07842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a3ddee47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a3ddee4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With this we need to communicate questions such as what is the dip, what depth to unconformity. Or even volume estimates in monitoring leeching.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845297a7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845297a7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Provides a way to favor orientational direction of underlying geological structures in the regularization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L2 smooth inversions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Example: typically, 1) we take measurements, typically collected in a grid, over an area of interest 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                       2) data or measurements are passed into an “inversion” where our minimizer is our objective function here (equation).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                       3) we then find a most likely model that represents the subsurface.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                       4) choose a threshold to define the structure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18745b0d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718745b0d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segmentation is the process of partitioning of digital images into various parts or regions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845297a7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845297a7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With this we need to communicate questions such as what is the dip, what depth to unconformity. Or even volume estimates in monitoring leeching.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18745b0d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718745b0d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623888" y="302183"/>
            <a:ext cx="78867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>
            <a:off x="623888" y="1793840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623888" y="302183"/>
            <a:ext cx="78867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>
            <a:off x="623888" y="1793840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1" type="body"/>
          </p:nvPr>
        </p:nvSpPr>
        <p:spPr>
          <a:xfrm>
            <a:off x="628650" y="1369220"/>
            <a:ext cx="7886700" cy="29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628650" y="1369220"/>
            <a:ext cx="7886700" cy="29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1" name="Google Shape;121;p32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3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32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9" name="Google Shape;139;p35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0" name="Google Shape;140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36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36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7" name="Google Shape;147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7"/>
          <p:cNvSpPr txBox="1"/>
          <p:nvPr>
            <p:ph idx="1" type="body"/>
          </p:nvPr>
        </p:nvSpPr>
        <p:spPr>
          <a:xfrm rot="5400000">
            <a:off x="3007350" y="-1009481"/>
            <a:ext cx="31293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628650" y="1369219"/>
            <a:ext cx="78867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5" Type="http://schemas.openxmlformats.org/officeDocument/2006/relationships/image" Target="../media/image34.png"/><Relationship Id="rId6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11" Type="http://schemas.openxmlformats.org/officeDocument/2006/relationships/image" Target="../media/image47.png"/><Relationship Id="rId10" Type="http://schemas.openxmlformats.org/officeDocument/2006/relationships/image" Target="../media/image62.png"/><Relationship Id="rId13" Type="http://schemas.openxmlformats.org/officeDocument/2006/relationships/image" Target="../media/image67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68.png"/><Relationship Id="rId9" Type="http://schemas.openxmlformats.org/officeDocument/2006/relationships/image" Target="../media/image60.png"/><Relationship Id="rId15" Type="http://schemas.openxmlformats.org/officeDocument/2006/relationships/hyperlink" Target="https://simpeg.xyz/" TargetMode="External"/><Relationship Id="rId14" Type="http://schemas.openxmlformats.org/officeDocument/2006/relationships/image" Target="../media/image58.png"/><Relationship Id="rId17" Type="http://schemas.openxmlformats.org/officeDocument/2006/relationships/hyperlink" Target="mailto:jkutt@eoas.ubc.ca" TargetMode="External"/><Relationship Id="rId16" Type="http://schemas.openxmlformats.org/officeDocument/2006/relationships/image" Target="../media/image63.png"/><Relationship Id="rId5" Type="http://schemas.openxmlformats.org/officeDocument/2006/relationships/image" Target="../media/image49.png"/><Relationship Id="rId19" Type="http://schemas.openxmlformats.org/officeDocument/2006/relationships/image" Target="../media/image48.png"/><Relationship Id="rId6" Type="http://schemas.openxmlformats.org/officeDocument/2006/relationships/image" Target="../media/image55.png"/><Relationship Id="rId18" Type="http://schemas.openxmlformats.org/officeDocument/2006/relationships/image" Target="../media/image65.png"/><Relationship Id="rId7" Type="http://schemas.openxmlformats.org/officeDocument/2006/relationships/image" Target="../media/image46.png"/><Relationship Id="rId8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hyperlink" Target="https://becominghuman.ai/why-image-segmentation-is-needed-image-segmentation-techniques-ee52b92e651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hyperlink" Target="https://openaccess.thecvf.com/content_cvpr_2016/papers/Pan_Soft-Segmentation_Guided_Object_CVPR_2016_paper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/>
          <p:nvPr>
            <p:ph type="title"/>
          </p:nvPr>
        </p:nvSpPr>
        <p:spPr>
          <a:xfrm>
            <a:off x="623888" y="261683"/>
            <a:ext cx="78867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653"/>
              <a:buFont typeface="Arial"/>
              <a:buNone/>
            </a:pPr>
            <a:r>
              <a:rPr lang="en-GB" sz="3580">
                <a:latin typeface="Arial"/>
                <a:ea typeface="Arial"/>
                <a:cs typeface="Arial"/>
                <a:sym typeface="Arial"/>
              </a:rPr>
              <a:t>Applying Segmentation Methods In Geophysical Inversion to Improve The Recovery of Structural Features</a:t>
            </a:r>
            <a:endParaRPr/>
          </a:p>
        </p:txBody>
      </p:sp>
      <p:sp>
        <p:nvSpPr>
          <p:cNvPr id="167" name="Google Shape;167;p39"/>
          <p:cNvSpPr txBox="1"/>
          <p:nvPr>
            <p:ph idx="1" type="body"/>
          </p:nvPr>
        </p:nvSpPr>
        <p:spPr>
          <a:xfrm>
            <a:off x="623888" y="1793840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Johnathan C. Kuttai and Lindsey J. Heagy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Geophysical Inversion Facility, EOAS, University of British Columbia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200"/>
            <a:ext cx="8839204" cy="7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200" y="3766413"/>
            <a:ext cx="34099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700" y="3739500"/>
            <a:ext cx="30765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8"/>
          <p:cNvSpPr txBox="1"/>
          <p:nvPr/>
        </p:nvSpPr>
        <p:spPr>
          <a:xfrm>
            <a:off x="210600" y="1014000"/>
            <a:ext cx="1854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Segmentation: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8" name="Google Shape;248;p48"/>
          <p:cNvSpPr txBox="1"/>
          <p:nvPr/>
        </p:nvSpPr>
        <p:spPr>
          <a:xfrm>
            <a:off x="97200" y="2943300"/>
            <a:ext cx="2648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Geophysical inversion objective function</a:t>
            </a:r>
            <a:r>
              <a:rPr lang="en-GB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9" name="Google Shape;249;p48"/>
          <p:cNvSpPr txBox="1"/>
          <p:nvPr/>
        </p:nvSpPr>
        <p:spPr>
          <a:xfrm>
            <a:off x="2745900" y="2985900"/>
            <a:ext cx="1782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Data misfit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0" name="Google Shape;250;p48"/>
          <p:cNvSpPr txBox="1"/>
          <p:nvPr/>
        </p:nvSpPr>
        <p:spPr>
          <a:xfrm>
            <a:off x="6523975" y="2951788"/>
            <a:ext cx="1782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regularization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51" name="Google Shape;251;p48"/>
          <p:cNvCxnSpPr/>
          <p:nvPr/>
        </p:nvCxnSpPr>
        <p:spPr>
          <a:xfrm rot="10800000">
            <a:off x="3361500" y="2446200"/>
            <a:ext cx="8100" cy="534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48"/>
          <p:cNvCxnSpPr/>
          <p:nvPr/>
        </p:nvCxnSpPr>
        <p:spPr>
          <a:xfrm rot="10800000">
            <a:off x="3361500" y="3438600"/>
            <a:ext cx="0" cy="39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48"/>
          <p:cNvCxnSpPr/>
          <p:nvPr/>
        </p:nvCxnSpPr>
        <p:spPr>
          <a:xfrm flipH="1" rot="10800000">
            <a:off x="7439275" y="2446288"/>
            <a:ext cx="4500" cy="505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48"/>
          <p:cNvCxnSpPr/>
          <p:nvPr/>
        </p:nvCxnSpPr>
        <p:spPr>
          <a:xfrm rot="10800000">
            <a:off x="7449000" y="3440275"/>
            <a:ext cx="0" cy="39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8"/>
          <p:cNvSpPr txBox="1"/>
          <p:nvPr/>
        </p:nvSpPr>
        <p:spPr>
          <a:xfrm>
            <a:off x="1676700" y="234900"/>
            <a:ext cx="6366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2.1 Mumford-Shah variational model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256" name="Google Shape;256;p48"/>
          <p:cNvCxnSpPr/>
          <p:nvPr/>
        </p:nvCxnSpPr>
        <p:spPr>
          <a:xfrm flipH="1">
            <a:off x="5030100" y="2413800"/>
            <a:ext cx="3993300" cy="24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48"/>
          <p:cNvCxnSpPr/>
          <p:nvPr/>
        </p:nvCxnSpPr>
        <p:spPr>
          <a:xfrm flipH="1">
            <a:off x="1806300" y="2413800"/>
            <a:ext cx="2721300" cy="24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0300"/>
            <a:ext cx="8839204" cy="7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9"/>
          <p:cNvSpPr txBox="1"/>
          <p:nvPr/>
        </p:nvSpPr>
        <p:spPr>
          <a:xfrm>
            <a:off x="210600" y="1014000"/>
            <a:ext cx="7832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Solve using Alternating Direction Method of Multipliers (ADMM):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64" name="Google Shape;264;p49"/>
          <p:cNvCxnSpPr/>
          <p:nvPr/>
        </p:nvCxnSpPr>
        <p:spPr>
          <a:xfrm rot="10800000">
            <a:off x="3361500" y="2357100"/>
            <a:ext cx="0" cy="39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49"/>
          <p:cNvCxnSpPr/>
          <p:nvPr/>
        </p:nvCxnSpPr>
        <p:spPr>
          <a:xfrm rot="10800000">
            <a:off x="7296600" y="2301900"/>
            <a:ext cx="0" cy="39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" name="Google Shape;2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25" y="2980794"/>
            <a:ext cx="548625" cy="4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470" y="2794497"/>
            <a:ext cx="686530" cy="3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9"/>
          <p:cNvSpPr/>
          <p:nvPr/>
        </p:nvSpPr>
        <p:spPr>
          <a:xfrm>
            <a:off x="4949100" y="2826900"/>
            <a:ext cx="421200" cy="4233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49"/>
          <p:cNvSpPr txBox="1"/>
          <p:nvPr/>
        </p:nvSpPr>
        <p:spPr>
          <a:xfrm>
            <a:off x="534600" y="3677400"/>
            <a:ext cx="3458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subject to the constraint: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0" name="Google Shape;270;p49"/>
          <p:cNvSpPr txBox="1"/>
          <p:nvPr/>
        </p:nvSpPr>
        <p:spPr>
          <a:xfrm>
            <a:off x="1676700" y="234900"/>
            <a:ext cx="6366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2.1 Mumford-Shah variational model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8301" y="2817569"/>
            <a:ext cx="686525" cy="37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7175" y="4225050"/>
            <a:ext cx="1476460" cy="3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/>
        </p:nvSpPr>
        <p:spPr>
          <a:xfrm>
            <a:off x="400200" y="2869500"/>
            <a:ext cx="56469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accent2"/>
                </a:solidFill>
              </a:rPr>
              <a:t>m</a:t>
            </a:r>
            <a:r>
              <a:rPr lang="en-GB" sz="1500">
                <a:solidFill>
                  <a:schemeClr val="accent2"/>
                </a:solidFill>
              </a:rPr>
              <a:t>     = model</a:t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accent2"/>
                </a:solidFill>
              </a:rPr>
              <a:t>Z      </a:t>
            </a:r>
            <a:r>
              <a:rPr lang="en-GB" sz="1500">
                <a:solidFill>
                  <a:schemeClr val="accent2"/>
                </a:solidFill>
              </a:rPr>
              <a:t>= auxiliary matrix of probabilities</a:t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accent2"/>
                </a:solidFill>
              </a:rPr>
              <a:t>F(</a:t>
            </a:r>
            <a:r>
              <a:rPr b="1" lang="en-GB" sz="1500">
                <a:solidFill>
                  <a:schemeClr val="accent2"/>
                </a:solidFill>
              </a:rPr>
              <a:t>m</a:t>
            </a:r>
            <a:r>
              <a:rPr lang="en-GB" sz="1500">
                <a:solidFill>
                  <a:schemeClr val="accent2"/>
                </a:solidFill>
              </a:rPr>
              <a:t>) = forward operator</a:t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accent2"/>
                </a:solidFill>
              </a:rPr>
              <a:t>d</a:t>
            </a:r>
            <a:r>
              <a:rPr baseline="-25000" lang="en-GB" sz="1500">
                <a:solidFill>
                  <a:schemeClr val="accent2"/>
                </a:solidFill>
              </a:rPr>
              <a:t>obs</a:t>
            </a:r>
            <a:r>
              <a:rPr lang="en-GB" sz="1500">
                <a:solidFill>
                  <a:schemeClr val="accent2"/>
                </a:solidFill>
              </a:rPr>
              <a:t>   = observed data</a:t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accent2"/>
                </a:solidFill>
              </a:rPr>
              <a:t>W</a:t>
            </a:r>
            <a:r>
              <a:rPr baseline="-25000" lang="en-GB" sz="1500">
                <a:solidFill>
                  <a:schemeClr val="accent2"/>
                </a:solidFill>
              </a:rPr>
              <a:t>d</a:t>
            </a:r>
            <a:r>
              <a:rPr lang="en-GB" sz="1500">
                <a:solidFill>
                  <a:schemeClr val="accent2"/>
                </a:solidFill>
              </a:rPr>
              <a:t>    = data weights</a:t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accent2"/>
                </a:solidFill>
              </a:rPr>
              <a:t>C      </a:t>
            </a:r>
            <a:r>
              <a:rPr lang="en-GB" sz="1500">
                <a:solidFill>
                  <a:schemeClr val="accent2"/>
                </a:solidFill>
              </a:rPr>
              <a:t>= classes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78" name="Google Shape;278;p50"/>
          <p:cNvCxnSpPr/>
          <p:nvPr/>
        </p:nvCxnSpPr>
        <p:spPr>
          <a:xfrm flipH="1" rot="10800000">
            <a:off x="1764875" y="2136825"/>
            <a:ext cx="2219400" cy="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50"/>
          <p:cNvCxnSpPr/>
          <p:nvPr/>
        </p:nvCxnSpPr>
        <p:spPr>
          <a:xfrm flipH="1" rot="10800000">
            <a:off x="4584275" y="2117325"/>
            <a:ext cx="4115400" cy="2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0" name="Google Shape;2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313" y="2418191"/>
            <a:ext cx="686525" cy="325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959" y="2332725"/>
            <a:ext cx="589690" cy="3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0"/>
          <p:cNvSpPr txBox="1"/>
          <p:nvPr/>
        </p:nvSpPr>
        <p:spPr>
          <a:xfrm>
            <a:off x="1676700" y="234900"/>
            <a:ext cx="6366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2.1 Mumford-Shah variational model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83" name="Google Shape;283;p50"/>
          <p:cNvSpPr txBox="1"/>
          <p:nvPr/>
        </p:nvSpPr>
        <p:spPr>
          <a:xfrm>
            <a:off x="583200" y="810000"/>
            <a:ext cx="37260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Piecewise</a:t>
            </a:r>
            <a:r>
              <a:rPr lang="en-GB" sz="1800">
                <a:solidFill>
                  <a:schemeClr val="dk1"/>
                </a:solidFill>
              </a:rPr>
              <a:t> Potts formulation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84" name="Google Shape;28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487" y="1388250"/>
            <a:ext cx="8158310" cy="71703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0"/>
          <p:cNvSpPr txBox="1"/>
          <p:nvPr/>
        </p:nvSpPr>
        <p:spPr>
          <a:xfrm>
            <a:off x="4200275" y="2956500"/>
            <a:ext cx="48834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accent2"/>
                </a:solidFill>
              </a:rPr>
              <a:t>𝜶</a:t>
            </a:r>
            <a:r>
              <a:rPr lang="en-GB" sz="1500">
                <a:solidFill>
                  <a:schemeClr val="accent2"/>
                </a:solidFill>
              </a:rPr>
              <a:t>  = Segmentation measure trade-off parameter</a:t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accent2"/>
                </a:solidFill>
              </a:rPr>
              <a:t>𝞰   = Segmentation regularization trade-off parameter</a:t>
            </a:r>
            <a:endParaRPr sz="15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/>
        </p:nvSpPr>
        <p:spPr>
          <a:xfrm>
            <a:off x="756575" y="1007475"/>
            <a:ext cx="73989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The ADMM</a:t>
            </a:r>
            <a:r>
              <a:rPr lang="en-GB" sz="1800"/>
              <a:t> setup is then</a:t>
            </a:r>
            <a:r>
              <a:rPr lang="en-GB" sz="1800">
                <a:solidFill>
                  <a:srgbClr val="000000"/>
                </a:solidFill>
              </a:rPr>
              <a:t>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91" name="Google Shape;291;p51"/>
          <p:cNvSpPr txBox="1"/>
          <p:nvPr/>
        </p:nvSpPr>
        <p:spPr>
          <a:xfrm>
            <a:off x="1676700" y="234900"/>
            <a:ext cx="6366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2.1 Mumford-Shah variational model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2" name="Google Shape;292;p51"/>
          <p:cNvSpPr txBox="1"/>
          <p:nvPr/>
        </p:nvSpPr>
        <p:spPr>
          <a:xfrm>
            <a:off x="745775" y="2378700"/>
            <a:ext cx="75621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Where s(</a:t>
            </a:r>
            <a:r>
              <a:rPr b="1" lang="en-GB" sz="1800">
                <a:solidFill>
                  <a:schemeClr val="dk1"/>
                </a:solidFill>
              </a:rPr>
              <a:t>Z</a:t>
            </a:r>
            <a:r>
              <a:rPr lang="en-GB" sz="1800">
                <a:solidFill>
                  <a:schemeClr val="dk1"/>
                </a:solidFill>
              </a:rPr>
              <a:t>) can be: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       Hard-segmentation: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       Soft-</a:t>
            </a:r>
            <a:r>
              <a:rPr lang="en-GB" sz="1800">
                <a:solidFill>
                  <a:schemeClr val="dk1"/>
                </a:solidFill>
              </a:rPr>
              <a:t>segmentation</a:t>
            </a:r>
            <a:r>
              <a:rPr lang="en-GB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93" name="Google Shape;2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100" y="4463275"/>
            <a:ext cx="1827900" cy="4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1"/>
          <p:cNvPicPr preferRelativeResize="0"/>
          <p:nvPr/>
        </p:nvPicPr>
        <p:blipFill rotWithShape="1">
          <a:blip r:embed="rId3">
            <a:alphaModFix/>
          </a:blip>
          <a:srcRect b="0" l="0" r="29178" t="0"/>
          <a:stretch/>
        </p:blipFill>
        <p:spPr>
          <a:xfrm>
            <a:off x="2124275" y="3348600"/>
            <a:ext cx="1294525" cy="4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500" y="1590975"/>
            <a:ext cx="5204601" cy="5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5300" y="3370975"/>
            <a:ext cx="5131499" cy="3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/>
        </p:nvSpPr>
        <p:spPr>
          <a:xfrm>
            <a:off x="756575" y="1111275"/>
            <a:ext cx="73989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The ADMM algorithm consists of the following steps per iteration: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Take a step in the model space: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Take a step in the auxiliary space: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Update the dual variable: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02" name="Google Shape;302;p52"/>
          <p:cNvSpPr txBox="1"/>
          <p:nvPr/>
        </p:nvSpPr>
        <p:spPr>
          <a:xfrm>
            <a:off x="1676700" y="234900"/>
            <a:ext cx="6366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2.1 Mumford-Shah variational model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03" name="Google Shape;3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00" y="2155650"/>
            <a:ext cx="5132451" cy="51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400" y="3308100"/>
            <a:ext cx="5250215" cy="5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5500" y="4396950"/>
            <a:ext cx="4374001" cy="3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/>
        </p:nvSpPr>
        <p:spPr>
          <a:xfrm>
            <a:off x="311700" y="972200"/>
            <a:ext cx="4426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00"/>
                </a:solidFill>
              </a:rPr>
              <a:t>The full Lagrangian: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311" name="Google Shape;311;p53"/>
          <p:cNvSpPr txBox="1"/>
          <p:nvPr/>
        </p:nvSpPr>
        <p:spPr>
          <a:xfrm>
            <a:off x="1393625" y="2632625"/>
            <a:ext cx="34746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12121"/>
                </a:solidFill>
              </a:rPr>
              <a:t>m</a:t>
            </a:r>
            <a:r>
              <a:rPr lang="en-GB" sz="1500">
                <a:solidFill>
                  <a:srgbClr val="212121"/>
                </a:solidFill>
              </a:rPr>
              <a:t> = model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12121"/>
                </a:solidFill>
              </a:rPr>
              <a:t>Z  </a:t>
            </a:r>
            <a:r>
              <a:rPr lang="en-GB" sz="1500">
                <a:solidFill>
                  <a:srgbClr val="212121"/>
                </a:solidFill>
              </a:rPr>
              <a:t>= auxiliary matrix of probabilities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121"/>
                </a:solidFill>
              </a:rPr>
              <a:t>F(</a:t>
            </a:r>
            <a:r>
              <a:rPr b="1" lang="en-GB" sz="1500">
                <a:solidFill>
                  <a:srgbClr val="212121"/>
                </a:solidFill>
              </a:rPr>
              <a:t>m</a:t>
            </a:r>
            <a:r>
              <a:rPr lang="en-GB" sz="1500">
                <a:solidFill>
                  <a:srgbClr val="212121"/>
                </a:solidFill>
              </a:rPr>
              <a:t>) = forward operator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12121"/>
                </a:solidFill>
              </a:rPr>
              <a:t>d</a:t>
            </a:r>
            <a:r>
              <a:rPr baseline="-25000" lang="en-GB" sz="1500">
                <a:solidFill>
                  <a:srgbClr val="212121"/>
                </a:solidFill>
              </a:rPr>
              <a:t>obs</a:t>
            </a:r>
            <a:r>
              <a:rPr lang="en-GB" sz="1500">
                <a:solidFill>
                  <a:srgbClr val="212121"/>
                </a:solidFill>
              </a:rPr>
              <a:t> = observed data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12121"/>
                </a:solidFill>
              </a:rPr>
              <a:t>W</a:t>
            </a:r>
            <a:r>
              <a:rPr baseline="-25000" lang="en-GB" sz="1500">
                <a:solidFill>
                  <a:srgbClr val="212121"/>
                </a:solidFill>
              </a:rPr>
              <a:t>d</a:t>
            </a:r>
            <a:r>
              <a:rPr lang="en-GB" sz="1500">
                <a:solidFill>
                  <a:srgbClr val="212121"/>
                </a:solidFill>
              </a:rPr>
              <a:t> = data weights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12121"/>
                </a:solidFill>
              </a:rPr>
              <a:t>C </a:t>
            </a:r>
            <a:r>
              <a:rPr lang="en-GB" sz="1500">
                <a:solidFill>
                  <a:srgbClr val="212121"/>
                </a:solidFill>
              </a:rPr>
              <a:t>= classes</a:t>
            </a:r>
            <a:endParaRPr sz="1500">
              <a:solidFill>
                <a:srgbClr val="212121"/>
              </a:solidFill>
            </a:endParaRPr>
          </a:p>
        </p:txBody>
      </p:sp>
      <p:sp>
        <p:nvSpPr>
          <p:cNvPr id="312" name="Google Shape;312;p53"/>
          <p:cNvSpPr txBox="1"/>
          <p:nvPr/>
        </p:nvSpPr>
        <p:spPr>
          <a:xfrm>
            <a:off x="4806625" y="2601450"/>
            <a:ext cx="4143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12121"/>
                </a:solidFill>
              </a:rPr>
              <a:t>u</a:t>
            </a:r>
            <a:r>
              <a:rPr lang="en-GB" sz="1500">
                <a:solidFill>
                  <a:srgbClr val="212121"/>
                </a:solidFill>
              </a:rPr>
              <a:t> = Lagrangian multiplier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12121"/>
                </a:solidFill>
              </a:rPr>
              <a:t>s </a:t>
            </a:r>
            <a:r>
              <a:rPr lang="en-GB" sz="1500">
                <a:solidFill>
                  <a:srgbClr val="212121"/>
                </a:solidFill>
              </a:rPr>
              <a:t>= hard-segmentation model (or soft s=Zc)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212121"/>
                </a:solidFill>
              </a:rPr>
              <a:t>𝞪</a:t>
            </a:r>
            <a:r>
              <a:rPr lang="en-GB" sz="1500">
                <a:solidFill>
                  <a:srgbClr val="212121"/>
                </a:solidFill>
              </a:rPr>
              <a:t> = segmentation trade-off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500">
                <a:solidFill>
                  <a:srgbClr val="212121"/>
                </a:solidFill>
              </a:rPr>
              <a:t>𝞰 </a:t>
            </a:r>
            <a:r>
              <a:rPr lang="en-GB" sz="1500">
                <a:solidFill>
                  <a:srgbClr val="212121"/>
                </a:solidFill>
              </a:rPr>
              <a:t>= </a:t>
            </a:r>
            <a:r>
              <a:rPr lang="en-GB" sz="1500">
                <a:solidFill>
                  <a:schemeClr val="accent2"/>
                </a:solidFill>
              </a:rPr>
              <a:t>segmentation regularization trade-off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121"/>
                </a:solidFill>
              </a:rPr>
              <a:t>𝞺</a:t>
            </a:r>
            <a:r>
              <a:rPr lang="en-GB" sz="1500">
                <a:solidFill>
                  <a:srgbClr val="212121"/>
                </a:solidFill>
              </a:rPr>
              <a:t> = coupling factor</a:t>
            </a:r>
            <a:endParaRPr baseline="-25000" sz="1600">
              <a:solidFill>
                <a:srgbClr val="212121"/>
              </a:solidFill>
            </a:endParaRPr>
          </a:p>
        </p:txBody>
      </p:sp>
      <p:cxnSp>
        <p:nvCxnSpPr>
          <p:cNvPr id="313" name="Google Shape;313;p53"/>
          <p:cNvCxnSpPr/>
          <p:nvPr/>
        </p:nvCxnSpPr>
        <p:spPr>
          <a:xfrm>
            <a:off x="7745100" y="2130300"/>
            <a:ext cx="10206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53"/>
          <p:cNvSpPr txBox="1"/>
          <p:nvPr/>
        </p:nvSpPr>
        <p:spPr>
          <a:xfrm>
            <a:off x="7284000" y="2340900"/>
            <a:ext cx="1936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FF"/>
                </a:solidFill>
              </a:rPr>
              <a:t>Coupling term</a:t>
            </a:r>
            <a:endParaRPr sz="1600">
              <a:solidFill>
                <a:srgbClr val="0000FF"/>
              </a:solidFill>
            </a:endParaRPr>
          </a:p>
        </p:txBody>
      </p:sp>
      <p:cxnSp>
        <p:nvCxnSpPr>
          <p:cNvPr id="315" name="Google Shape;315;p53"/>
          <p:cNvCxnSpPr/>
          <p:nvPr/>
        </p:nvCxnSpPr>
        <p:spPr>
          <a:xfrm rot="10800000">
            <a:off x="8252400" y="2180700"/>
            <a:ext cx="9600" cy="265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53"/>
          <p:cNvSpPr txBox="1"/>
          <p:nvPr/>
        </p:nvSpPr>
        <p:spPr>
          <a:xfrm>
            <a:off x="1676700" y="234900"/>
            <a:ext cx="6366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2.1 Mumford-Shah variational model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17" name="Google Shape;3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00" y="1619789"/>
            <a:ext cx="8903424" cy="64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4"/>
          <p:cNvSpPr txBox="1"/>
          <p:nvPr/>
        </p:nvSpPr>
        <p:spPr>
          <a:xfrm>
            <a:off x="451775" y="1103175"/>
            <a:ext cx="86793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The ADMM steps for our problem </a:t>
            </a:r>
            <a:r>
              <a:rPr lang="en-GB" sz="1800"/>
              <a:t>are then</a:t>
            </a:r>
            <a:r>
              <a:rPr lang="en-GB" sz="1800">
                <a:solidFill>
                  <a:srgbClr val="000000"/>
                </a:solidFill>
              </a:rPr>
              <a:t>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Take a step in the model space: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Take a step in the auxiliary space: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Update the dual variable: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23" name="Google Shape;323;p54"/>
          <p:cNvSpPr txBox="1"/>
          <p:nvPr/>
        </p:nvSpPr>
        <p:spPr>
          <a:xfrm>
            <a:off x="1676700" y="234900"/>
            <a:ext cx="6366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2.1 Mumford-Shah variational model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24" name="Google Shape;3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800" y="4445700"/>
            <a:ext cx="3584100" cy="2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124" y="3212250"/>
            <a:ext cx="7366287" cy="6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2088975"/>
            <a:ext cx="7630725" cy="6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/>
        </p:nvSpPr>
        <p:spPr>
          <a:xfrm>
            <a:off x="3429300" y="234900"/>
            <a:ext cx="3593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2.2 Primal dual solution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2" name="Google Shape;332;p55"/>
          <p:cNvSpPr txBox="1"/>
          <p:nvPr/>
        </p:nvSpPr>
        <p:spPr>
          <a:xfrm>
            <a:off x="216900" y="2685600"/>
            <a:ext cx="3458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Minimization is of</a:t>
            </a:r>
            <a:r>
              <a:rPr lang="en-GB" sz="1800">
                <a:solidFill>
                  <a:schemeClr val="dk1"/>
                </a:solidFill>
              </a:rPr>
              <a:t> the form: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3" name="Google Shape;333;p55"/>
          <p:cNvSpPr txBox="1"/>
          <p:nvPr/>
        </p:nvSpPr>
        <p:spPr>
          <a:xfrm>
            <a:off x="388800" y="1020600"/>
            <a:ext cx="645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The step in the auxiliary space: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34" name="Google Shape;334;p55"/>
          <p:cNvCxnSpPr/>
          <p:nvPr/>
        </p:nvCxnSpPr>
        <p:spPr>
          <a:xfrm>
            <a:off x="3288600" y="2682600"/>
            <a:ext cx="3782700" cy="16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55"/>
          <p:cNvCxnSpPr/>
          <p:nvPr/>
        </p:nvCxnSpPr>
        <p:spPr>
          <a:xfrm flipH="1" rot="10800000">
            <a:off x="3304800" y="2187000"/>
            <a:ext cx="8100" cy="51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55"/>
          <p:cNvCxnSpPr/>
          <p:nvPr/>
        </p:nvCxnSpPr>
        <p:spPr>
          <a:xfrm rot="10800000">
            <a:off x="7063200" y="2211300"/>
            <a:ext cx="0" cy="49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55"/>
          <p:cNvCxnSpPr/>
          <p:nvPr/>
        </p:nvCxnSpPr>
        <p:spPr>
          <a:xfrm>
            <a:off x="4171500" y="2698800"/>
            <a:ext cx="0" cy="477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55"/>
          <p:cNvCxnSpPr/>
          <p:nvPr/>
        </p:nvCxnSpPr>
        <p:spPr>
          <a:xfrm>
            <a:off x="5580900" y="2374800"/>
            <a:ext cx="0" cy="76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55"/>
          <p:cNvSpPr txBox="1"/>
          <p:nvPr/>
        </p:nvSpPr>
        <p:spPr>
          <a:xfrm>
            <a:off x="3559950" y="3816600"/>
            <a:ext cx="1336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smooth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4876200" y="3816600"/>
            <a:ext cx="1717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non-smooth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104" y="3282000"/>
            <a:ext cx="3316696" cy="5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25" y="1614487"/>
            <a:ext cx="8076416" cy="682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/>
        </p:nvSpPr>
        <p:spPr>
          <a:xfrm>
            <a:off x="3429300" y="234900"/>
            <a:ext cx="3593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2.2 </a:t>
            </a:r>
            <a:r>
              <a:rPr lang="en-GB" sz="2000">
                <a:solidFill>
                  <a:schemeClr val="dk1"/>
                </a:solidFill>
              </a:rPr>
              <a:t>Primal dual solution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48" name="Google Shape;348;p56"/>
          <p:cNvSpPr txBox="1"/>
          <p:nvPr/>
        </p:nvSpPr>
        <p:spPr>
          <a:xfrm>
            <a:off x="388800" y="1020600"/>
            <a:ext cx="645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The step in the a</a:t>
            </a:r>
            <a:r>
              <a:rPr lang="en-GB" sz="1800">
                <a:solidFill>
                  <a:schemeClr val="dk1"/>
                </a:solidFill>
              </a:rPr>
              <a:t>uxiliary space: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9" name="Google Shape;3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654" y="1726800"/>
            <a:ext cx="3316696" cy="5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900" y="3082500"/>
            <a:ext cx="1355400" cy="10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6"/>
          <p:cNvSpPr txBox="1"/>
          <p:nvPr/>
        </p:nvSpPr>
        <p:spPr>
          <a:xfrm>
            <a:off x="388800" y="2661300"/>
            <a:ext cx="645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For our problem</a:t>
            </a:r>
            <a:r>
              <a:rPr lang="en-GB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2745900" y="4410300"/>
            <a:ext cx="4325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This has a unique primal-dual solution!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/>
        </p:nvSpPr>
        <p:spPr>
          <a:xfrm>
            <a:off x="3429300" y="234900"/>
            <a:ext cx="3593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2.2 Primal dual solution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8" name="Google Shape;358;p57"/>
          <p:cNvSpPr txBox="1"/>
          <p:nvPr/>
        </p:nvSpPr>
        <p:spPr>
          <a:xfrm>
            <a:off x="388800" y="1020600"/>
            <a:ext cx="645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The step in the auxiliary space: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388800" y="2661300"/>
            <a:ext cx="645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Using the </a:t>
            </a:r>
            <a:r>
              <a:rPr lang="en-GB" sz="1800">
                <a:solidFill>
                  <a:schemeClr val="dk1"/>
                </a:solidFill>
              </a:rPr>
              <a:t>Fenchel</a:t>
            </a:r>
            <a:r>
              <a:rPr lang="en-GB" sz="1800">
                <a:solidFill>
                  <a:schemeClr val="dk1"/>
                </a:solidFill>
              </a:rPr>
              <a:t> conjugate of the non-smooth term</a:t>
            </a:r>
            <a:r>
              <a:rPr lang="en-GB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0" name="Google Shape;360;p57"/>
          <p:cNvSpPr txBox="1"/>
          <p:nvPr/>
        </p:nvSpPr>
        <p:spPr>
          <a:xfrm>
            <a:off x="2745900" y="4410300"/>
            <a:ext cx="4325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Reformulates to a saddle-point problem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802" y="1712400"/>
            <a:ext cx="3326392" cy="5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100" y="3480594"/>
            <a:ext cx="6082800" cy="61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/>
          <p:nvPr>
            <p:ph idx="1" type="subTitle"/>
          </p:nvPr>
        </p:nvSpPr>
        <p:spPr>
          <a:xfrm>
            <a:off x="311700" y="26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Motivation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40"/>
          <p:cNvSpPr txBox="1"/>
          <p:nvPr>
            <p:ph idx="1" type="subTitle"/>
          </p:nvPr>
        </p:nvSpPr>
        <p:spPr>
          <a:xfrm>
            <a:off x="387775" y="1132325"/>
            <a:ext cx="3960300" cy="3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Questions from geologists we hope to answer: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arenR"/>
            </a:pPr>
            <a:r>
              <a:rPr lang="en-GB" sz="2000">
                <a:solidFill>
                  <a:schemeClr val="lt1"/>
                </a:solidFill>
              </a:rPr>
              <a:t>Structural dip information.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arenR"/>
            </a:pPr>
            <a:r>
              <a:rPr lang="en-GB" sz="2000">
                <a:solidFill>
                  <a:schemeClr val="lt1"/>
                </a:solidFill>
              </a:rPr>
              <a:t>Where to expect to hit the mineralized zone. 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74" name="Google Shape;174;p40"/>
          <p:cNvPicPr preferRelativeResize="0"/>
          <p:nvPr/>
        </p:nvPicPr>
        <p:blipFill rotWithShape="1">
          <a:blip r:embed="rId3">
            <a:alphaModFix/>
          </a:blip>
          <a:srcRect b="0" l="0" r="0" t="36728"/>
          <a:stretch/>
        </p:blipFill>
        <p:spPr>
          <a:xfrm>
            <a:off x="6819027" y="1828300"/>
            <a:ext cx="1969674" cy="98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25" y="1001925"/>
            <a:ext cx="2279473" cy="116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2625" y="3816773"/>
            <a:ext cx="2121438" cy="10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0"/>
          <p:cNvSpPr txBox="1"/>
          <p:nvPr/>
        </p:nvSpPr>
        <p:spPr>
          <a:xfrm>
            <a:off x="4424113" y="2014725"/>
            <a:ext cx="1105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Geology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8" name="Google Shape;178;p40"/>
          <p:cNvSpPr txBox="1"/>
          <p:nvPr/>
        </p:nvSpPr>
        <p:spPr>
          <a:xfrm>
            <a:off x="7625100" y="1512825"/>
            <a:ext cx="12834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Acquisition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9" name="Google Shape;179;p40"/>
          <p:cNvSpPr txBox="1"/>
          <p:nvPr/>
        </p:nvSpPr>
        <p:spPr>
          <a:xfrm>
            <a:off x="6875475" y="3490075"/>
            <a:ext cx="1968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Geophysical Model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0" name="Google Shape;18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1" name="Google Shape;18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0685" y="3156882"/>
            <a:ext cx="1959915" cy="1024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40"/>
          <p:cNvCxnSpPr>
            <a:stCxn id="175" idx="3"/>
          </p:cNvCxnSpPr>
          <p:nvPr/>
        </p:nvCxnSpPr>
        <p:spPr>
          <a:xfrm>
            <a:off x="6573798" y="1584524"/>
            <a:ext cx="696000" cy="25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40"/>
          <p:cNvCxnSpPr/>
          <p:nvPr/>
        </p:nvCxnSpPr>
        <p:spPr>
          <a:xfrm flipH="1">
            <a:off x="6323575" y="2802225"/>
            <a:ext cx="885600" cy="42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40"/>
          <p:cNvCxnSpPr>
            <a:stCxn id="181" idx="3"/>
          </p:cNvCxnSpPr>
          <p:nvPr/>
        </p:nvCxnSpPr>
        <p:spPr>
          <a:xfrm>
            <a:off x="6340600" y="3669366"/>
            <a:ext cx="347100" cy="24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40"/>
          <p:cNvSpPr txBox="1"/>
          <p:nvPr/>
        </p:nvSpPr>
        <p:spPr>
          <a:xfrm>
            <a:off x="4424113" y="2852925"/>
            <a:ext cx="1105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/>
        </p:nvSpPr>
        <p:spPr>
          <a:xfrm>
            <a:off x="445500" y="908700"/>
            <a:ext cx="3661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Chambolle-Pock to Iterate: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8" name="Google Shape;368;p58"/>
          <p:cNvSpPr txBox="1"/>
          <p:nvPr/>
        </p:nvSpPr>
        <p:spPr>
          <a:xfrm>
            <a:off x="792600" y="3372600"/>
            <a:ext cx="7738500" cy="1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τ and μ are step sizes for the primal and dual updates, respectively,</a:t>
            </a:r>
            <a:br>
              <a:rPr lang="en-GB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θ is an extrapolation parameter,</a:t>
            </a:r>
            <a:br>
              <a:rPr lang="en-GB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    </a:t>
            </a:r>
            <a:r>
              <a:rPr lang="en-GB" sz="1800">
                <a:solidFill>
                  <a:schemeClr val="dk1"/>
                </a:solidFill>
              </a:rPr>
              <a:t>is the extrapolated primal variable.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9" name="Google Shape;369;p58"/>
          <p:cNvSpPr txBox="1"/>
          <p:nvPr/>
        </p:nvSpPr>
        <p:spPr>
          <a:xfrm>
            <a:off x="3429300" y="234900"/>
            <a:ext cx="3593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2.2 Primal dual solution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483917"/>
            <a:ext cx="5041501" cy="173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8"/>
          <p:cNvPicPr preferRelativeResize="0"/>
          <p:nvPr/>
        </p:nvPicPr>
        <p:blipFill rotWithShape="1">
          <a:blip r:embed="rId3">
            <a:alphaModFix/>
          </a:blip>
          <a:srcRect b="0" l="0" r="95272" t="66583"/>
          <a:stretch/>
        </p:blipFill>
        <p:spPr>
          <a:xfrm>
            <a:off x="878450" y="4455000"/>
            <a:ext cx="190874" cy="4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50" y="1503850"/>
            <a:ext cx="8060175" cy="33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9"/>
          <p:cNvSpPr txBox="1"/>
          <p:nvPr/>
        </p:nvSpPr>
        <p:spPr>
          <a:xfrm>
            <a:off x="3429300" y="234900"/>
            <a:ext cx="3593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2.2 Primal dual solution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78" name="Google Shape;378;p59"/>
          <p:cNvSpPr txBox="1"/>
          <p:nvPr/>
        </p:nvSpPr>
        <p:spPr>
          <a:xfrm>
            <a:off x="217950" y="941375"/>
            <a:ext cx="5766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00"/>
                </a:solidFill>
              </a:rPr>
              <a:t>DC-resistivity inversion (</a:t>
            </a:r>
            <a:r>
              <a:rPr lang="en-GB" sz="1700"/>
              <a:t>hard</a:t>
            </a:r>
            <a:r>
              <a:rPr lang="en-GB" sz="1700">
                <a:solidFill>
                  <a:srgbClr val="000000"/>
                </a:solidFill>
              </a:rPr>
              <a:t>-segmentation):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50" y="1503851"/>
            <a:ext cx="8071074" cy="33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0"/>
          <p:cNvSpPr txBox="1"/>
          <p:nvPr/>
        </p:nvSpPr>
        <p:spPr>
          <a:xfrm>
            <a:off x="217950" y="941375"/>
            <a:ext cx="5766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00"/>
                </a:solidFill>
              </a:rPr>
              <a:t>DC-resistivity inversion (soft-segmentation):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385" name="Google Shape;385;p60"/>
          <p:cNvSpPr txBox="1"/>
          <p:nvPr/>
        </p:nvSpPr>
        <p:spPr>
          <a:xfrm>
            <a:off x="3429300" y="234900"/>
            <a:ext cx="3593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2.2 Primal dual solution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/>
        </p:nvSpPr>
        <p:spPr>
          <a:xfrm>
            <a:off x="1215000" y="2745600"/>
            <a:ext cx="3458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subject to the constraint: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91" name="Google Shape;3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926" y="3330225"/>
            <a:ext cx="3386450" cy="7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1"/>
          <p:cNvSpPr txBox="1"/>
          <p:nvPr/>
        </p:nvSpPr>
        <p:spPr>
          <a:xfrm>
            <a:off x="1944000" y="4345800"/>
            <a:ext cx="5589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Has an efficient solution using Sinkhorn Iterations by adding Lagrange multipliers λ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3" name="Google Shape;393;p61"/>
          <p:cNvSpPr txBox="1"/>
          <p:nvPr/>
        </p:nvSpPr>
        <p:spPr>
          <a:xfrm>
            <a:off x="3581700" y="234900"/>
            <a:ext cx="3554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2.3 Optimal Transport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394" name="Google Shape;394;p61"/>
          <p:cNvCxnSpPr/>
          <p:nvPr/>
        </p:nvCxnSpPr>
        <p:spPr>
          <a:xfrm flipH="1" rot="10800000">
            <a:off x="4631400" y="2057400"/>
            <a:ext cx="2000700" cy="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61"/>
          <p:cNvSpPr txBox="1"/>
          <p:nvPr/>
        </p:nvSpPr>
        <p:spPr>
          <a:xfrm>
            <a:off x="4921800" y="2264700"/>
            <a:ext cx="1936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FF"/>
                </a:solidFill>
              </a:rPr>
              <a:t>entropy</a:t>
            </a:r>
            <a:r>
              <a:rPr lang="en-GB" sz="1600">
                <a:solidFill>
                  <a:srgbClr val="0000FF"/>
                </a:solidFill>
              </a:rPr>
              <a:t> term</a:t>
            </a:r>
            <a:endParaRPr sz="1600">
              <a:solidFill>
                <a:srgbClr val="0000FF"/>
              </a:solidFill>
            </a:endParaRPr>
          </a:p>
        </p:txBody>
      </p:sp>
      <p:cxnSp>
        <p:nvCxnSpPr>
          <p:cNvPr id="396" name="Google Shape;396;p61"/>
          <p:cNvCxnSpPr/>
          <p:nvPr/>
        </p:nvCxnSpPr>
        <p:spPr>
          <a:xfrm rot="10800000">
            <a:off x="5890200" y="2104500"/>
            <a:ext cx="9600" cy="265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61"/>
          <p:cNvCxnSpPr/>
          <p:nvPr/>
        </p:nvCxnSpPr>
        <p:spPr>
          <a:xfrm flipH="1" rot="10800000">
            <a:off x="1518000" y="2057400"/>
            <a:ext cx="2527200" cy="16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61"/>
          <p:cNvSpPr txBox="1"/>
          <p:nvPr/>
        </p:nvSpPr>
        <p:spPr>
          <a:xfrm>
            <a:off x="1797600" y="2264700"/>
            <a:ext cx="1936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FF"/>
                </a:solidFill>
              </a:rPr>
              <a:t>transport</a:t>
            </a:r>
            <a:r>
              <a:rPr lang="en-GB" sz="1600">
                <a:solidFill>
                  <a:srgbClr val="0000FF"/>
                </a:solidFill>
              </a:rPr>
              <a:t> schedule</a:t>
            </a:r>
            <a:endParaRPr sz="1600">
              <a:solidFill>
                <a:srgbClr val="0000FF"/>
              </a:solidFill>
            </a:endParaRPr>
          </a:p>
        </p:txBody>
      </p:sp>
      <p:cxnSp>
        <p:nvCxnSpPr>
          <p:cNvPr id="399" name="Google Shape;399;p61"/>
          <p:cNvCxnSpPr/>
          <p:nvPr/>
        </p:nvCxnSpPr>
        <p:spPr>
          <a:xfrm rot="10800000">
            <a:off x="2766000" y="2104500"/>
            <a:ext cx="9600" cy="265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0" name="Google Shape;4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00" y="1296550"/>
            <a:ext cx="8772900" cy="6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/>
          <p:nvPr/>
        </p:nvSpPr>
        <p:spPr>
          <a:xfrm>
            <a:off x="818100" y="1012200"/>
            <a:ext cx="6957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If we take the gradient and set to zero and solve </a:t>
            </a:r>
            <a:r>
              <a:rPr b="1" lang="en-GB" sz="1800">
                <a:solidFill>
                  <a:schemeClr val="dk1"/>
                </a:solidFill>
              </a:rPr>
              <a:t>Z</a:t>
            </a:r>
            <a:r>
              <a:rPr lang="en-GB" sz="1800">
                <a:solidFill>
                  <a:schemeClr val="dk1"/>
                </a:solidFill>
              </a:rPr>
              <a:t>, we get: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06" name="Google Shape;4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900" y="1797575"/>
            <a:ext cx="6375299" cy="8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000" y="3816000"/>
            <a:ext cx="3224065" cy="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575" y="3778425"/>
            <a:ext cx="2567701" cy="70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1127" y="2993150"/>
            <a:ext cx="1623663" cy="3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2"/>
          <p:cNvSpPr txBox="1"/>
          <p:nvPr/>
        </p:nvSpPr>
        <p:spPr>
          <a:xfrm>
            <a:off x="818100" y="3450600"/>
            <a:ext cx="6075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where</a:t>
            </a:r>
            <a:r>
              <a:rPr lang="en-GB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11" name="Google Shape;411;p62"/>
          <p:cNvSpPr txBox="1"/>
          <p:nvPr/>
        </p:nvSpPr>
        <p:spPr>
          <a:xfrm>
            <a:off x="3581700" y="234900"/>
            <a:ext cx="3554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2.3 Optimal Transport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/>
        </p:nvSpPr>
        <p:spPr>
          <a:xfrm>
            <a:off x="1113300" y="963600"/>
            <a:ext cx="70839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Introduce to two dual variables u and v and alternate update every iteration until convergence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17" name="Google Shape;4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275" y="1768500"/>
            <a:ext cx="3306325" cy="17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3"/>
          <p:cNvSpPr txBox="1"/>
          <p:nvPr/>
        </p:nvSpPr>
        <p:spPr>
          <a:xfrm>
            <a:off x="1113300" y="3783000"/>
            <a:ext cx="70839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At </a:t>
            </a:r>
            <a:r>
              <a:rPr lang="en-GB" sz="1800">
                <a:solidFill>
                  <a:schemeClr val="dk1"/>
                </a:solidFill>
              </a:rPr>
              <a:t>convergence</a:t>
            </a:r>
            <a:r>
              <a:rPr lang="en-GB" sz="1800">
                <a:solidFill>
                  <a:schemeClr val="dk1"/>
                </a:solidFill>
              </a:rPr>
              <a:t>, the optimal transport plan </a:t>
            </a:r>
            <a:r>
              <a:rPr b="1" lang="en-GB" sz="1800">
                <a:solidFill>
                  <a:schemeClr val="dk1"/>
                </a:solidFill>
              </a:rPr>
              <a:t>Z </a:t>
            </a:r>
            <a:r>
              <a:rPr lang="en-GB" sz="1800">
                <a:solidFill>
                  <a:schemeClr val="dk1"/>
                </a:solidFill>
              </a:rPr>
              <a:t>is </a:t>
            </a:r>
            <a:r>
              <a:rPr lang="en-GB" sz="1800">
                <a:solidFill>
                  <a:schemeClr val="dk1"/>
                </a:solidFill>
              </a:rPr>
              <a:t>recovered</a:t>
            </a:r>
            <a:r>
              <a:rPr lang="en-GB" sz="1800">
                <a:solidFill>
                  <a:schemeClr val="dk1"/>
                </a:solidFill>
              </a:rPr>
              <a:t> by: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19" name="Google Shape;4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900" y="4355125"/>
            <a:ext cx="2379150" cy="4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/>
          <p:nvPr/>
        </p:nvSpPr>
        <p:spPr>
          <a:xfrm>
            <a:off x="3581700" y="234900"/>
            <a:ext cx="3554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2.3 Optimal Transport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50" y="1490750"/>
            <a:ext cx="8659651" cy="36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4"/>
          <p:cNvSpPr txBox="1"/>
          <p:nvPr/>
        </p:nvSpPr>
        <p:spPr>
          <a:xfrm>
            <a:off x="217950" y="941375"/>
            <a:ext cx="59055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00"/>
                </a:solidFill>
              </a:rPr>
              <a:t>DC-resistivity inversion (hard-segmentation):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27" name="Google Shape;427;p64"/>
          <p:cNvSpPr txBox="1"/>
          <p:nvPr/>
        </p:nvSpPr>
        <p:spPr>
          <a:xfrm>
            <a:off x="3581700" y="234900"/>
            <a:ext cx="3554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2.3 Optimal Transport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50" y="1490759"/>
            <a:ext cx="8659546" cy="36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5"/>
          <p:cNvSpPr txBox="1"/>
          <p:nvPr/>
        </p:nvSpPr>
        <p:spPr>
          <a:xfrm>
            <a:off x="3581700" y="234900"/>
            <a:ext cx="3554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2.3 Optimal Transport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34" name="Google Shape;434;p65"/>
          <p:cNvSpPr txBox="1"/>
          <p:nvPr/>
        </p:nvSpPr>
        <p:spPr>
          <a:xfrm>
            <a:off x="217950" y="941375"/>
            <a:ext cx="5766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00"/>
                </a:solidFill>
              </a:rPr>
              <a:t>DC-resistivity inversion (soft-segmentation):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idx="4294967295" type="title"/>
          </p:nvPr>
        </p:nvSpPr>
        <p:spPr>
          <a:xfrm>
            <a:off x="3019200" y="1904225"/>
            <a:ext cx="52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3.0  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3.1 Field Example - McArthur 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789125"/>
            <a:ext cx="3322349" cy="41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600" y="1237375"/>
            <a:ext cx="5257973" cy="266875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7"/>
          <p:cNvSpPr txBox="1"/>
          <p:nvPr/>
        </p:nvSpPr>
        <p:spPr>
          <a:xfrm>
            <a:off x="6736225" y="3842925"/>
            <a:ext cx="22644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</a:rPr>
              <a:t>(Jefferson et al., 2007)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448" name="Google Shape;448;p67"/>
          <p:cNvSpPr txBox="1"/>
          <p:nvPr/>
        </p:nvSpPr>
        <p:spPr>
          <a:xfrm>
            <a:off x="2276625" y="4757325"/>
            <a:ext cx="1847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</a:rPr>
              <a:t>(Tuncer, 2007)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449" name="Google Shape;449;p67"/>
          <p:cNvSpPr/>
          <p:nvPr/>
        </p:nvSpPr>
        <p:spPr>
          <a:xfrm rot="2523157">
            <a:off x="1616240" y="1215697"/>
            <a:ext cx="1992647" cy="3267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7"/>
          <p:cNvSpPr txBox="1"/>
          <p:nvPr/>
        </p:nvSpPr>
        <p:spPr>
          <a:xfrm rot="2472128">
            <a:off x="3155692" y="2062993"/>
            <a:ext cx="698175" cy="4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212121"/>
                </a:solidFill>
              </a:rPr>
              <a:t>304</a:t>
            </a:r>
            <a:endParaRPr b="1" sz="900">
              <a:solidFill>
                <a:srgbClr val="212121"/>
              </a:solidFill>
            </a:endParaRPr>
          </a:p>
        </p:txBody>
      </p:sp>
      <p:sp>
        <p:nvSpPr>
          <p:cNvPr id="451" name="Google Shape;45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subTitle"/>
          </p:nvPr>
        </p:nvSpPr>
        <p:spPr>
          <a:xfrm>
            <a:off x="311700" y="26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Motivation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41"/>
          <p:cNvSpPr txBox="1"/>
          <p:nvPr>
            <p:ph idx="1" type="subTitle"/>
          </p:nvPr>
        </p:nvSpPr>
        <p:spPr>
          <a:xfrm>
            <a:off x="1741050" y="3872700"/>
            <a:ext cx="6354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Unconstrained geophysical model lacks definition.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Dip of intrusive dyke ambiguous.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92" name="Google Shape;1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460025"/>
            <a:ext cx="4333549" cy="215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050" y="1460025"/>
            <a:ext cx="4434395" cy="21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" name="Google Shape;195;p41"/>
          <p:cNvSpPr txBox="1"/>
          <p:nvPr/>
        </p:nvSpPr>
        <p:spPr>
          <a:xfrm>
            <a:off x="2103400" y="970200"/>
            <a:ext cx="1105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Geology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41"/>
          <p:cNvSpPr txBox="1"/>
          <p:nvPr/>
        </p:nvSpPr>
        <p:spPr>
          <a:xfrm>
            <a:off x="6040825" y="970200"/>
            <a:ext cx="1968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Geophysical Model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/>
          <p:nvPr/>
        </p:nvSpPr>
        <p:spPr>
          <a:xfrm>
            <a:off x="6561900" y="4641000"/>
            <a:ext cx="25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Hajnal, 2017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7" name="Google Shape;457;p68"/>
          <p:cNvSpPr txBox="1"/>
          <p:nvPr>
            <p:ph type="ctr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2.3 Applied Example - McArthur River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68"/>
          <p:cNvPicPr preferRelativeResize="0"/>
          <p:nvPr/>
        </p:nvPicPr>
        <p:blipFill rotWithShape="1">
          <a:blip r:embed="rId3">
            <a:alphaModFix/>
          </a:blip>
          <a:srcRect b="40540" l="9126" r="9460" t="8656"/>
          <a:stretch/>
        </p:blipFill>
        <p:spPr>
          <a:xfrm>
            <a:off x="135017" y="1068051"/>
            <a:ext cx="8886132" cy="34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0" name="Google Shape;460;p68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3.1 Field Example - McArthur 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/>
          <p:nvPr>
            <p:ph type="ctr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2.6 Field Example - McArthur River Revisited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9"/>
          <p:cNvSpPr txBox="1"/>
          <p:nvPr/>
        </p:nvSpPr>
        <p:spPr>
          <a:xfrm>
            <a:off x="294150" y="941375"/>
            <a:ext cx="42390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MT field data: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67" name="Google Shape;46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8" name="Google Shape;468;p69"/>
          <p:cNvSpPr txBox="1"/>
          <p:nvPr/>
        </p:nvSpPr>
        <p:spPr>
          <a:xfrm>
            <a:off x="2187000" y="1414500"/>
            <a:ext cx="47952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Primal dual solution - Hard segmentation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469" name="Google Shape;46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3675"/>
            <a:ext cx="8839198" cy="221134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9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3.1 Field Example - McArthur 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type="ctr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2.6 Field Example - McArthur River Revisited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70"/>
          <p:cNvSpPr txBox="1"/>
          <p:nvPr/>
        </p:nvSpPr>
        <p:spPr>
          <a:xfrm>
            <a:off x="294150" y="941375"/>
            <a:ext cx="42390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MT field data: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77" name="Google Shape;47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8" name="Google Shape;478;p70"/>
          <p:cNvSpPr txBox="1"/>
          <p:nvPr/>
        </p:nvSpPr>
        <p:spPr>
          <a:xfrm>
            <a:off x="2097900" y="1414500"/>
            <a:ext cx="4827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Primal dual solution - Soft segmentation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79" name="Google Shape;479;p70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3.1 Field Example - McArthur 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1600"/>
            <a:ext cx="8839198" cy="221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3675"/>
            <a:ext cx="8839223" cy="22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1"/>
          <p:cNvSpPr txBox="1"/>
          <p:nvPr>
            <p:ph type="ctr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2.6 Field Example - McArthur River Revisited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1"/>
          <p:cNvSpPr txBox="1"/>
          <p:nvPr/>
        </p:nvSpPr>
        <p:spPr>
          <a:xfrm>
            <a:off x="294150" y="941375"/>
            <a:ext cx="42390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MT field data: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88" name="Google Shape;48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9" name="Google Shape;489;p71"/>
          <p:cNvSpPr txBox="1"/>
          <p:nvPr/>
        </p:nvSpPr>
        <p:spPr>
          <a:xfrm>
            <a:off x="1887300" y="1454100"/>
            <a:ext cx="61155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Optimal Transport</a:t>
            </a:r>
            <a:r>
              <a:rPr lang="en-GB" sz="2000">
                <a:solidFill>
                  <a:schemeClr val="dk1"/>
                </a:solidFill>
              </a:rPr>
              <a:t> solution</a:t>
            </a:r>
            <a:r>
              <a:rPr lang="en-GB" sz="2000">
                <a:solidFill>
                  <a:schemeClr val="dk1"/>
                </a:solidFill>
              </a:rPr>
              <a:t> - Hard segmentation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90" name="Google Shape;490;p71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3.1 Field Example - McArthur 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1600"/>
            <a:ext cx="8839195" cy="22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2"/>
          <p:cNvSpPr txBox="1"/>
          <p:nvPr>
            <p:ph type="ctr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2.6 Field Example - McArthur River Revisited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2"/>
          <p:cNvSpPr txBox="1"/>
          <p:nvPr/>
        </p:nvSpPr>
        <p:spPr>
          <a:xfrm>
            <a:off x="294150" y="941375"/>
            <a:ext cx="42390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MT field data: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98" name="Google Shape;49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9" name="Google Shape;499;p72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3.1 Field Example - McArthur 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90000"/>
            <a:ext cx="8839213" cy="22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2"/>
          <p:cNvSpPr txBox="1"/>
          <p:nvPr/>
        </p:nvSpPr>
        <p:spPr>
          <a:xfrm>
            <a:off x="1887300" y="1454100"/>
            <a:ext cx="61155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Optimal Transport solution - Soft segmentation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idx="1" type="subTitle"/>
          </p:nvPr>
        </p:nvSpPr>
        <p:spPr>
          <a:xfrm>
            <a:off x="311700" y="26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Motivation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7" name="Google Shape;50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8" name="Google Shape;508;p73"/>
          <p:cNvSpPr txBox="1"/>
          <p:nvPr>
            <p:ph idx="1" type="subTitle"/>
          </p:nvPr>
        </p:nvSpPr>
        <p:spPr>
          <a:xfrm>
            <a:off x="311700" y="1205700"/>
            <a:ext cx="8520600" cy="29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Can we improve the recovered model by using segmentation to enforce structure?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Without prior structural information, is there an automated way to interpret structural information via segmentation?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4" name="Google Shape;514;p74"/>
          <p:cNvSpPr txBox="1"/>
          <p:nvPr>
            <p:ph idx="1" type="subTitle"/>
          </p:nvPr>
        </p:nvSpPr>
        <p:spPr>
          <a:xfrm>
            <a:off x="311700" y="26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5" name="Google Shape;515;p74"/>
          <p:cNvSpPr txBox="1"/>
          <p:nvPr/>
        </p:nvSpPr>
        <p:spPr>
          <a:xfrm>
            <a:off x="353675" y="2965700"/>
            <a:ext cx="8313300" cy="19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Image segmentation methods can improve the structural detail in geophysical models. 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We can use segmentation to interpret structure. 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16" name="Google Shape;516;p74"/>
          <p:cNvPicPr preferRelativeResize="0"/>
          <p:nvPr/>
        </p:nvPicPr>
        <p:blipFill rotWithShape="1">
          <a:blip r:embed="rId3">
            <a:alphaModFix/>
          </a:blip>
          <a:srcRect b="16527" l="49688" r="0" t="0"/>
          <a:stretch/>
        </p:blipFill>
        <p:spPr>
          <a:xfrm>
            <a:off x="5947641" y="999600"/>
            <a:ext cx="2524810" cy="174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4"/>
          <p:cNvPicPr preferRelativeResize="0"/>
          <p:nvPr/>
        </p:nvPicPr>
        <p:blipFill rotWithShape="1">
          <a:blip r:embed="rId4">
            <a:alphaModFix/>
          </a:blip>
          <a:srcRect b="16638" l="50961" r="0" t="0"/>
          <a:stretch/>
        </p:blipFill>
        <p:spPr>
          <a:xfrm>
            <a:off x="3321188" y="999600"/>
            <a:ext cx="2460944" cy="174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4"/>
          <p:cNvPicPr preferRelativeResize="0"/>
          <p:nvPr/>
        </p:nvPicPr>
        <p:blipFill rotWithShape="1">
          <a:blip r:embed="rId4">
            <a:alphaModFix/>
          </a:blip>
          <a:srcRect b="58783" l="0" r="49688" t="0"/>
          <a:stretch/>
        </p:blipFill>
        <p:spPr>
          <a:xfrm>
            <a:off x="575150" y="1881042"/>
            <a:ext cx="2524812" cy="86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4"/>
          <p:cNvPicPr preferRelativeResize="0"/>
          <p:nvPr/>
        </p:nvPicPr>
        <p:blipFill rotWithShape="1">
          <a:blip r:embed="rId4">
            <a:alphaModFix/>
          </a:blip>
          <a:srcRect b="18543" l="0" r="48006" t="40239"/>
          <a:stretch/>
        </p:blipFill>
        <p:spPr>
          <a:xfrm>
            <a:off x="628075" y="999600"/>
            <a:ext cx="2609230" cy="86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4"/>
          <p:cNvPicPr preferRelativeResize="0"/>
          <p:nvPr/>
        </p:nvPicPr>
        <p:blipFill rotWithShape="1">
          <a:blip r:embed="rId4">
            <a:alphaModFix/>
          </a:blip>
          <a:srcRect b="0" l="0" r="0" t="82554"/>
          <a:stretch/>
        </p:blipFill>
        <p:spPr>
          <a:xfrm>
            <a:off x="2085953" y="2822139"/>
            <a:ext cx="5018271" cy="36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6" name="Google Shape;5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729" y="3682951"/>
            <a:ext cx="742598" cy="14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775" y="3653442"/>
            <a:ext cx="390636" cy="14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3698" y="3595883"/>
            <a:ext cx="447942" cy="32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5"/>
          <p:cNvPicPr preferRelativeResize="0"/>
          <p:nvPr/>
        </p:nvPicPr>
        <p:blipFill rotWithShape="1">
          <a:blip r:embed="rId6">
            <a:alphaModFix/>
          </a:blip>
          <a:srcRect b="36770" l="0" r="0" t="10783"/>
          <a:stretch/>
        </p:blipFill>
        <p:spPr>
          <a:xfrm>
            <a:off x="6437948" y="3599493"/>
            <a:ext cx="599724" cy="31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6783" y="4189925"/>
            <a:ext cx="742599" cy="16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0179" y="4197699"/>
            <a:ext cx="742596" cy="13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6045" y="4087491"/>
            <a:ext cx="861720" cy="3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50374" y="4701884"/>
            <a:ext cx="742597" cy="28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92068" y="4743413"/>
            <a:ext cx="983602" cy="22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74771" y="4704384"/>
            <a:ext cx="720676" cy="28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35945" y="3106601"/>
            <a:ext cx="971064" cy="35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5"/>
          <p:cNvPicPr preferRelativeResize="0"/>
          <p:nvPr/>
        </p:nvPicPr>
        <p:blipFill rotWithShape="1">
          <a:blip r:embed="rId14">
            <a:alphaModFix/>
          </a:blip>
          <a:srcRect b="7623" l="23238" r="23216" t="9423"/>
          <a:stretch/>
        </p:blipFill>
        <p:spPr>
          <a:xfrm>
            <a:off x="1133650" y="2912887"/>
            <a:ext cx="352404" cy="28661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5"/>
          <p:cNvSpPr txBox="1"/>
          <p:nvPr/>
        </p:nvSpPr>
        <p:spPr>
          <a:xfrm>
            <a:off x="1525150" y="2045765"/>
            <a:ext cx="2112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225" lIns="111225" spcFirstLastPara="1" rIns="111225" wrap="square" tIns="1112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947"/>
              </a:spcAft>
              <a:buNone/>
            </a:pPr>
            <a:r>
              <a:rPr lang="en-GB" sz="219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simpeg.xyz </a:t>
            </a:r>
            <a:endParaRPr sz="219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9" name="Google Shape;539;p75"/>
          <p:cNvPicPr preferRelativeResize="0"/>
          <p:nvPr/>
        </p:nvPicPr>
        <p:blipFill rotWithShape="1">
          <a:blip r:embed="rId16">
            <a:alphaModFix/>
          </a:blip>
          <a:srcRect b="0" l="0" r="68389" t="0"/>
          <a:stretch/>
        </p:blipFill>
        <p:spPr>
          <a:xfrm>
            <a:off x="931500" y="1944000"/>
            <a:ext cx="643997" cy="733403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5"/>
          <p:cNvSpPr txBox="1"/>
          <p:nvPr/>
        </p:nvSpPr>
        <p:spPr>
          <a:xfrm>
            <a:off x="5254700" y="3090050"/>
            <a:ext cx="324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UBC GIF sponsors:</a:t>
            </a:r>
            <a:endParaRPr sz="13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1" name="Google Shape;541;p75"/>
          <p:cNvSpPr txBox="1"/>
          <p:nvPr/>
        </p:nvSpPr>
        <p:spPr>
          <a:xfrm>
            <a:off x="1513075" y="2822413"/>
            <a:ext cx="40578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 </a:t>
            </a:r>
            <a:r>
              <a:rPr lang="en-GB" sz="1800" u="sng">
                <a:solidFill>
                  <a:schemeClr val="hlink"/>
                </a:solidFill>
                <a:hlinkClick r:id="rId17"/>
              </a:rPr>
              <a:t>jkutt@eoas.ubc.ca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42" name="Google Shape;542;p75"/>
          <p:cNvPicPr preferRelativeResize="0"/>
          <p:nvPr/>
        </p:nvPicPr>
        <p:blipFill rotWithShape="1">
          <a:blip r:embed="rId18">
            <a:alphaModFix/>
          </a:blip>
          <a:srcRect b="17568" l="55015" r="524" t="41114"/>
          <a:stretch/>
        </p:blipFill>
        <p:spPr>
          <a:xfrm>
            <a:off x="6475511" y="1684138"/>
            <a:ext cx="2567897" cy="99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5"/>
          <p:cNvPicPr preferRelativeResize="0"/>
          <p:nvPr/>
        </p:nvPicPr>
        <p:blipFill rotWithShape="1">
          <a:blip r:embed="rId18">
            <a:alphaModFix/>
          </a:blip>
          <a:srcRect b="64646" l="54277" r="0" t="0"/>
          <a:stretch/>
        </p:blipFill>
        <p:spPr>
          <a:xfrm>
            <a:off x="6416870" y="685200"/>
            <a:ext cx="2629631" cy="84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5"/>
          <p:cNvPicPr preferRelativeResize="0"/>
          <p:nvPr/>
        </p:nvPicPr>
        <p:blipFill rotWithShape="1">
          <a:blip r:embed="rId19">
            <a:alphaModFix/>
          </a:blip>
          <a:srcRect b="17457" l="52244" r="0" t="40877"/>
          <a:stretch/>
        </p:blipFill>
        <p:spPr>
          <a:xfrm>
            <a:off x="3684186" y="1684138"/>
            <a:ext cx="2735110" cy="99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5"/>
          <p:cNvPicPr preferRelativeResize="0"/>
          <p:nvPr/>
        </p:nvPicPr>
        <p:blipFill rotWithShape="1">
          <a:blip r:embed="rId19">
            <a:alphaModFix/>
          </a:blip>
          <a:srcRect b="64286" l="51962" r="0" t="0"/>
          <a:stretch/>
        </p:blipFill>
        <p:spPr>
          <a:xfrm>
            <a:off x="3684186" y="716878"/>
            <a:ext cx="2735110" cy="84632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5"/>
          <p:cNvSpPr txBox="1"/>
          <p:nvPr/>
        </p:nvSpPr>
        <p:spPr>
          <a:xfrm>
            <a:off x="4596000" y="389725"/>
            <a:ext cx="10287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Primal-Dual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47" name="Google Shape;547;p75"/>
          <p:cNvSpPr txBox="1"/>
          <p:nvPr/>
        </p:nvSpPr>
        <p:spPr>
          <a:xfrm>
            <a:off x="7140750" y="389725"/>
            <a:ext cx="1563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Optimal Transport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48" name="Google Shape;548;p75"/>
          <p:cNvPicPr preferRelativeResize="0"/>
          <p:nvPr/>
        </p:nvPicPr>
        <p:blipFill rotWithShape="1">
          <a:blip r:embed="rId20">
            <a:alphaModFix/>
          </a:blip>
          <a:srcRect b="0" l="0" r="0" t="82554"/>
          <a:stretch/>
        </p:blipFill>
        <p:spPr>
          <a:xfrm>
            <a:off x="4434123" y="2695798"/>
            <a:ext cx="4212354" cy="30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/>
          <p:nvPr>
            <p:ph idx="1" type="subTitle"/>
          </p:nvPr>
        </p:nvSpPr>
        <p:spPr>
          <a:xfrm>
            <a:off x="311700" y="26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Motivation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42"/>
          <p:cNvSpPr txBox="1"/>
          <p:nvPr>
            <p:ph idx="1" type="subTitle"/>
          </p:nvPr>
        </p:nvSpPr>
        <p:spPr>
          <a:xfrm>
            <a:off x="311700" y="1205700"/>
            <a:ext cx="8520600" cy="29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Can we improve the recovered model by using segmentation to enforce structure?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Without prior structural information, is there an automated way to </a:t>
            </a:r>
            <a:r>
              <a:rPr lang="en-GB" sz="2000">
                <a:solidFill>
                  <a:schemeClr val="lt1"/>
                </a:solidFill>
              </a:rPr>
              <a:t>interpret</a:t>
            </a:r>
            <a:r>
              <a:rPr lang="en-GB" sz="2000">
                <a:solidFill>
                  <a:schemeClr val="lt1"/>
                </a:solidFill>
              </a:rPr>
              <a:t> structure via segmentation?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03" name="Google Shape;20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>
            <p:ph idx="1" type="subTitle"/>
          </p:nvPr>
        </p:nvSpPr>
        <p:spPr>
          <a:xfrm>
            <a:off x="311700" y="26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Outline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43"/>
          <p:cNvSpPr txBox="1"/>
          <p:nvPr>
            <p:ph idx="1" type="subTitle"/>
          </p:nvPr>
        </p:nvSpPr>
        <p:spPr>
          <a:xfrm>
            <a:off x="2611050" y="1187400"/>
            <a:ext cx="4909200" cy="27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-GB" sz="1900">
                <a:solidFill>
                  <a:schemeClr val="lt1"/>
                </a:solidFill>
              </a:rPr>
              <a:t>Image segmentation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-GB" sz="1900">
                <a:solidFill>
                  <a:schemeClr val="lt1"/>
                </a:solidFill>
              </a:rPr>
              <a:t>Variational models for segmentation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-GB" sz="1900">
                <a:solidFill>
                  <a:schemeClr val="lt1"/>
                </a:solidFill>
              </a:rPr>
              <a:t>Applications 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4"/>
          <p:cNvSpPr txBox="1"/>
          <p:nvPr>
            <p:ph idx="1" type="subTitle"/>
          </p:nvPr>
        </p:nvSpPr>
        <p:spPr>
          <a:xfrm>
            <a:off x="311700" y="26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 1.0 Image segmentation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6" name="Google Shape;2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275" y="979925"/>
            <a:ext cx="6671775" cy="36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4">
            <a:hlinkClick r:id="rId4"/>
          </p:cNvPr>
          <p:cNvSpPr txBox="1"/>
          <p:nvPr/>
        </p:nvSpPr>
        <p:spPr>
          <a:xfrm>
            <a:off x="7231800" y="4589400"/>
            <a:ext cx="18306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D9EEB"/>
                </a:solidFill>
              </a:rPr>
              <a:t>Potter, 2021</a:t>
            </a:r>
            <a:endParaRPr sz="180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/>
          <p:nvPr>
            <p:ph idx="1" type="subTitle"/>
          </p:nvPr>
        </p:nvSpPr>
        <p:spPr>
          <a:xfrm>
            <a:off x="311700" y="26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 1.0 Image segmentation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45"/>
          <p:cNvSpPr txBox="1"/>
          <p:nvPr>
            <p:ph idx="1" type="subTitle"/>
          </p:nvPr>
        </p:nvSpPr>
        <p:spPr>
          <a:xfrm>
            <a:off x="159300" y="1129500"/>
            <a:ext cx="85206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GB" sz="2000">
                <a:solidFill>
                  <a:schemeClr val="lt1"/>
                </a:solidFill>
              </a:rPr>
              <a:t>Soft-Segmentation Guided Object Motion Deblurring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24" name="Google Shape;2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5" name="Google Shape;225;p45"/>
          <p:cNvPicPr preferRelativeResize="0"/>
          <p:nvPr/>
        </p:nvPicPr>
        <p:blipFill rotWithShape="1">
          <a:blip r:embed="rId3">
            <a:alphaModFix/>
          </a:blip>
          <a:srcRect b="54757" l="0" r="49054" t="0"/>
          <a:stretch/>
        </p:blipFill>
        <p:spPr>
          <a:xfrm>
            <a:off x="235500" y="1600450"/>
            <a:ext cx="4260300" cy="33608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5"/>
          <p:cNvSpPr txBox="1"/>
          <p:nvPr/>
        </p:nvSpPr>
        <p:spPr>
          <a:xfrm>
            <a:off x="6513900" y="4748400"/>
            <a:ext cx="22011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>
                <a:solidFill>
                  <a:schemeClr val="hlink"/>
                </a:solidFill>
                <a:hlinkClick r:id="rId4"/>
              </a:rPr>
              <a:t>Pan et. al. , 2016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227" name="Google Shape;227;p45"/>
          <p:cNvPicPr preferRelativeResize="0"/>
          <p:nvPr/>
        </p:nvPicPr>
        <p:blipFill rotWithShape="1">
          <a:blip r:embed="rId3">
            <a:alphaModFix/>
          </a:blip>
          <a:srcRect b="7089" l="50683" r="0" t="49467"/>
          <a:stretch/>
        </p:blipFill>
        <p:spPr>
          <a:xfrm>
            <a:off x="4563900" y="1721650"/>
            <a:ext cx="4553775" cy="25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/>
          <p:nvPr/>
        </p:nvSpPr>
        <p:spPr>
          <a:xfrm>
            <a:off x="259200" y="1835100"/>
            <a:ext cx="86913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2.0 Variational models for Image segmentation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/>
        </p:nvSpPr>
        <p:spPr>
          <a:xfrm>
            <a:off x="1790700" y="2262750"/>
            <a:ext cx="7200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 :  an image.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g : is the piecewise smooth approximation of the image.</a:t>
            </a:r>
            <a:br>
              <a:rPr lang="en-GB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Γ:  is the set of discontinuities (edges).</a:t>
            </a:r>
            <a:br>
              <a:rPr lang="en-GB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λ</a:t>
            </a:r>
            <a:r>
              <a:rPr lang="en-GB" sz="1800">
                <a:solidFill>
                  <a:schemeClr val="dk1"/>
                </a:solidFill>
              </a:rPr>
              <a:t>:  balances fidelity to the original image.</a:t>
            </a:r>
            <a:br>
              <a:rPr lang="en-GB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μ</a:t>
            </a:r>
            <a:r>
              <a:rPr lang="en-GB" sz="1800">
                <a:solidFill>
                  <a:schemeClr val="dk1"/>
                </a:solidFill>
              </a:rPr>
              <a:t>:  penalizes the complexity (length) of the edge set.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38" name="Google Shape;2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8839204" cy="7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7"/>
          <p:cNvSpPr txBox="1"/>
          <p:nvPr/>
        </p:nvSpPr>
        <p:spPr>
          <a:xfrm>
            <a:off x="1676700" y="234900"/>
            <a:ext cx="6366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2.1 Mumford-Shah variational model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